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36"/>
  </p:notesMasterIdLst>
  <p:handoutMasterIdLst>
    <p:handoutMasterId r:id="rId37"/>
  </p:handoutMasterIdLst>
  <p:sldIdLst>
    <p:sldId id="377" r:id="rId6"/>
    <p:sldId id="384" r:id="rId7"/>
    <p:sldId id="378" r:id="rId8"/>
    <p:sldId id="405" r:id="rId9"/>
    <p:sldId id="379" r:id="rId10"/>
    <p:sldId id="380" r:id="rId11"/>
    <p:sldId id="381" r:id="rId12"/>
    <p:sldId id="383" r:id="rId13"/>
    <p:sldId id="382" r:id="rId14"/>
    <p:sldId id="404" r:id="rId15"/>
    <p:sldId id="389" r:id="rId16"/>
    <p:sldId id="385" r:id="rId17"/>
    <p:sldId id="386" r:id="rId18"/>
    <p:sldId id="387" r:id="rId19"/>
    <p:sldId id="388" r:id="rId20"/>
    <p:sldId id="390" r:id="rId21"/>
    <p:sldId id="392" r:id="rId22"/>
    <p:sldId id="391" r:id="rId23"/>
    <p:sldId id="397" r:id="rId24"/>
    <p:sldId id="398" r:id="rId25"/>
    <p:sldId id="399" r:id="rId26"/>
    <p:sldId id="400" r:id="rId27"/>
    <p:sldId id="401" r:id="rId28"/>
    <p:sldId id="402" r:id="rId29"/>
    <p:sldId id="403" r:id="rId30"/>
    <p:sldId id="393" r:id="rId31"/>
    <p:sldId id="394" r:id="rId32"/>
    <p:sldId id="396" r:id="rId33"/>
    <p:sldId id="395" r:id="rId34"/>
    <p:sldId id="362" r:id="rId35"/>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94" d="100"/>
          <a:sy n="94" d="100"/>
        </p:scale>
        <p:origin x="1066" y="77"/>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14.03.2018</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14.03.2018</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956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95023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46337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59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330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68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038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2346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11794594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42316375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38929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1711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00360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830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54046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13397148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133262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2381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lic.kr/p/9nWs1" TargetMode="Externa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microsoft.com/en-us/azure/azure-functions/durable-functions-overview" TargetMode="Externa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ervice-oriented_architecture" TargetMode="External"/><Relationship Id="rId2" Type="http://schemas.openxmlformats.org/officeDocument/2006/relationships/hyperlink" Target="https://en.wikipedia.org/wiki/Single_responsibility_principle" TargetMode="External"/><Relationship Id="rId1" Type="http://schemas.openxmlformats.org/officeDocument/2006/relationships/slideLayout" Target="../slideLayouts/slideLayout3.xml"/><Relationship Id="rId6" Type="http://schemas.openxmlformats.org/officeDocument/2006/relationships/hyperlink" Target="https://en.wikipedia.org/wiki/Microservices" TargetMode="External"/><Relationship Id="rId5" Type="http://schemas.openxmlformats.org/officeDocument/2006/relationships/hyperlink" Target="https://en.wikipedia.org/wiki/DevOps" TargetMode="External"/><Relationship Id="rId4" Type="http://schemas.openxmlformats.org/officeDocument/2006/relationships/hyperlink" Target="https://en.wikipedia.org/wiki/Domain-driven_design#Strategic_domain-driven_desig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martinfowler.com/bliki/BoundedContext.html"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flic.kr/p/4JGGFW" TargetMode="Externa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flic.kr/p/5VB88j"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lic.kr/p/65RcDT"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flic.kr/p/5qtj4r"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Strom kommt aus der Steckdose und IT aus der Cloud</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err="1"/>
              <a:t>Serverless</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Microservices</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73CDCC-C626-4BDC-9B9D-DC54B9F379BE}"/>
              </a:ext>
            </a:extLst>
          </p:cNvPr>
          <p:cNvSpPr>
            <a:spLocks noGrp="1"/>
          </p:cNvSpPr>
          <p:nvPr>
            <p:ph type="body" sz="quarter" idx="23"/>
          </p:nvPr>
        </p:nvSpPr>
        <p:spPr/>
        <p:txBody>
          <a:bodyPr/>
          <a:lstStyle/>
          <a:p>
            <a:endParaRPr lang="de-AT"/>
          </a:p>
        </p:txBody>
      </p:sp>
      <p:pic>
        <p:nvPicPr>
          <p:cNvPr id="4" name="Picture 3">
            <a:extLst>
              <a:ext uri="{FF2B5EF4-FFF2-40B4-BE49-F238E27FC236}">
                <a16:creationId xmlns:a16="http://schemas.microsoft.com/office/drawing/2014/main" id="{10F26B06-EA11-4C68-AA78-DC2A84B51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pic>
        <p:nvPicPr>
          <p:cNvPr id="6" name="Picture 5">
            <a:extLst>
              <a:ext uri="{FF2B5EF4-FFF2-40B4-BE49-F238E27FC236}">
                <a16:creationId xmlns:a16="http://schemas.microsoft.com/office/drawing/2014/main" id="{E7E6E1D2-E5AF-41DF-802C-81FD0BE7F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1120" y="1194377"/>
            <a:ext cx="2985357" cy="843558"/>
          </a:xfrm>
          <a:prstGeom prst="rect">
            <a:avLst/>
          </a:prstGeom>
        </p:spPr>
      </p:pic>
    </p:spTree>
    <p:extLst>
      <p:ext uri="{BB962C8B-B14F-4D97-AF65-F5344CB8AC3E}">
        <p14:creationId xmlns:p14="http://schemas.microsoft.com/office/powerpoint/2010/main" val="4032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431065" y="3751017"/>
            <a:ext cx="1093685" cy="609289"/>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sp>
        <p:nvSpPr>
          <p:cNvPr id="67" name="TextBox 66"/>
          <p:cNvSpPr txBox="1"/>
          <p:nvPr/>
        </p:nvSpPr>
        <p:spPr>
          <a:xfrm rot="16200000">
            <a:off x="-1446717" y="2724623"/>
            <a:ext cx="3402515"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2995965" y="4656935"/>
            <a:ext cx="2601022"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742379">
            <a:off x="1398378" y="3649964"/>
            <a:ext cx="1611140"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14" name="TextBox 113"/>
          <p:cNvSpPr txBox="1"/>
          <p:nvPr/>
        </p:nvSpPr>
        <p:spPr>
          <a:xfrm>
            <a:off x="5804790" y="2798888"/>
            <a:ext cx="1411469" cy="501715"/>
          </a:xfrm>
          <a:prstGeom prst="rect">
            <a:avLst/>
          </a:prstGeom>
          <a:noFill/>
        </p:spPr>
        <p:txBody>
          <a:bodyPr wrap="square" lIns="134406" tIns="107525" rIns="134406" bIns="107525" rtlCol="0">
            <a:spAutoFit/>
          </a:bodyPr>
          <a:lstStyle/>
          <a:p>
            <a:pPr marL="0" marR="0" lvl="0" indent="0" algn="l" defTabSz="685182" rtl="0" eaLnBrk="1" fontAlgn="base" latinLnBrk="0" hangingPunct="1">
              <a:lnSpc>
                <a:spcPct val="90000"/>
              </a:lnSpc>
              <a:spcBef>
                <a:spcPct val="0"/>
              </a:spcBef>
              <a:spcAft>
                <a:spcPct val="0"/>
              </a:spcAft>
              <a:buClrTx/>
              <a:buSzTx/>
              <a:buFontTx/>
              <a:buNone/>
              <a:tabLst/>
              <a:defRPr/>
            </a:pPr>
            <a:r>
              <a:rPr kumimoji="0" lang="en-US" sz="1027" b="0" i="0" u="none" strike="noStrike" kern="0" cap="none" spc="0" normalizeH="0" baseline="0" noProof="0" dirty="0">
                <a:ln>
                  <a:noFill/>
                </a:ln>
                <a:gradFill>
                  <a:gsLst>
                    <a:gs pos="56637">
                      <a:srgbClr val="FFFFFF"/>
                    </a:gs>
                    <a:gs pos="8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APPLICATIONS AND SERVICES</a:t>
            </a:r>
          </a:p>
        </p:txBody>
      </p:sp>
      <p:cxnSp>
        <p:nvCxnSpPr>
          <p:cNvPr id="119" name="Straight Arrow Connector 118"/>
          <p:cNvCxnSpPr/>
          <p:nvPr/>
        </p:nvCxnSpPr>
        <p:spPr>
          <a:xfrm flipV="1">
            <a:off x="422385" y="1613571"/>
            <a:ext cx="0" cy="304336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1931" y="217134"/>
            <a:ext cx="4075052" cy="674749"/>
          </a:xfrm>
        </p:spPr>
        <p:txBody>
          <a:bodyPr/>
          <a:lstStyle/>
          <a:p>
            <a:r>
              <a:rPr lang="en-US" sz="2400" dirty="0"/>
              <a:t>From IaaS to …</a:t>
            </a:r>
            <a:br>
              <a:rPr lang="en-US" sz="2700" dirty="0"/>
            </a:br>
            <a:r>
              <a:rPr lang="en-US" sz="3300" b="1" dirty="0"/>
              <a:t>Innovation with PaaS</a:t>
            </a:r>
            <a:endParaRPr lang="en-US" sz="3000" b="1" dirty="0"/>
          </a:p>
        </p:txBody>
      </p:sp>
      <p:cxnSp>
        <p:nvCxnSpPr>
          <p:cNvPr id="118" name="Straight Arrow Connector 117"/>
          <p:cNvCxnSpPr/>
          <p:nvPr/>
        </p:nvCxnSpPr>
        <p:spPr>
          <a:xfrm>
            <a:off x="411180" y="4663452"/>
            <a:ext cx="8340953"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bwMode="auto">
          <a:xfrm>
            <a:off x="2007132" y="2639709"/>
            <a:ext cx="1106330" cy="45620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Back-up &amp; DR</a:t>
            </a:r>
          </a:p>
        </p:txBody>
      </p:sp>
      <p:sp>
        <p:nvSpPr>
          <p:cNvPr id="49" name="Rectangle: Rounded Corners 48"/>
          <p:cNvSpPr/>
          <p:nvPr/>
        </p:nvSpPr>
        <p:spPr bwMode="auto">
          <a:xfrm>
            <a:off x="661243" y="3135253"/>
            <a:ext cx="1028614" cy="43328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&amp; Networking </a:t>
            </a:r>
          </a:p>
        </p:txBody>
      </p:sp>
      <p:sp>
        <p:nvSpPr>
          <p:cNvPr id="101" name="TextBox 100"/>
          <p:cNvSpPr txBox="1"/>
          <p:nvPr/>
        </p:nvSpPr>
        <p:spPr>
          <a:xfrm rot="20279039">
            <a:off x="2886021" y="2849768"/>
            <a:ext cx="3288484"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3195960" y="1548531"/>
            <a:ext cx="4352187" cy="3072003"/>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2"/>
          <p:cNvSpPr/>
          <p:nvPr/>
        </p:nvSpPr>
        <p:spPr bwMode="auto">
          <a:xfrm>
            <a:off x="411181" y="3372890"/>
            <a:ext cx="7136966" cy="130230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p:cNvSpPr txBox="1"/>
          <p:nvPr/>
        </p:nvSpPr>
        <p:spPr>
          <a:xfrm>
            <a:off x="7552492" y="1747984"/>
            <a:ext cx="781309"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PaaS</a:t>
            </a:r>
          </a:p>
        </p:txBody>
      </p:sp>
      <p:sp>
        <p:nvSpPr>
          <p:cNvPr id="50" name="TextBox 49"/>
          <p:cNvSpPr txBox="1"/>
          <p:nvPr/>
        </p:nvSpPr>
        <p:spPr>
          <a:xfrm>
            <a:off x="7582840" y="3873635"/>
            <a:ext cx="713983"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IaaS</a:t>
            </a:r>
          </a:p>
        </p:txBody>
      </p:sp>
      <p:sp>
        <p:nvSpPr>
          <p:cNvPr id="7" name="Rectangle 6"/>
          <p:cNvSpPr/>
          <p:nvPr/>
        </p:nvSpPr>
        <p:spPr>
          <a:xfrm rot="19840374">
            <a:off x="5342865" y="2073321"/>
            <a:ext cx="16241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DIFFERENTIATION</a:t>
            </a:r>
            <a:endParaRPr kumimoji="0" lang="de-AT" sz="135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EA3C67F6-7BAE-4783-94D1-1D9823DD6ABB}"/>
              </a:ext>
            </a:extLst>
          </p:cNvPr>
          <p:cNvPicPr>
            <a:picLocks noChangeAspect="1"/>
          </p:cNvPicPr>
          <p:nvPr/>
        </p:nvPicPr>
        <p:blipFill rotWithShape="1">
          <a:blip r:embed="rId3"/>
          <a:srcRect l="1125" r="5648"/>
          <a:stretch/>
        </p:blipFill>
        <p:spPr>
          <a:xfrm>
            <a:off x="6401882" y="35321"/>
            <a:ext cx="2707904" cy="1572164"/>
          </a:xfrm>
          <a:prstGeom prst="rect">
            <a:avLst/>
          </a:prstGeom>
          <a:ln>
            <a:solidFill>
              <a:schemeClr val="tx1"/>
            </a:solidFill>
          </a:ln>
        </p:spPr>
      </p:pic>
      <p:sp>
        <p:nvSpPr>
          <p:cNvPr id="59" name="Arrow: Right 58"/>
          <p:cNvSpPr/>
          <p:nvPr/>
        </p:nvSpPr>
        <p:spPr bwMode="auto">
          <a:xfrm rot="19879899">
            <a:off x="3215261" y="1462069"/>
            <a:ext cx="3275073" cy="921059"/>
          </a:xfrm>
          <a:prstGeom prst="rightArrow">
            <a:avLst/>
          </a:prstGeo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Advanced Analytics &amp; Big Data, IoT, App Innovation / Intelligent Apps / </a:t>
            </a:r>
            <a:r>
              <a:rPr kumimoji="0" lang="en-US" sz="105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Serverless</a:t>
            </a: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t>
            </a: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13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par>
                          <p:cTn id="46" fill="hold">
                            <p:stCondLst>
                              <p:cond delay="22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14" grpId="0"/>
      <p:bldP spid="51" grpId="0" animBg="1"/>
      <p:bldP spid="49" grpId="0" animBg="1"/>
      <p:bldP spid="101" grpId="0"/>
      <p:bldP spid="112" grpId="0" animBg="1"/>
      <p:bldP spid="113" grpId="0" animBg="1"/>
      <p:bldP spid="4" grpId="0"/>
      <p:bldP spid="50" grpId="0"/>
      <p:bldP spid="7" grpId="0"/>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Why</a:t>
            </a:r>
            <a:r>
              <a:rPr lang="de-AT" dirty="0"/>
              <a:t> Not?</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37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3563888" y="195486"/>
            <a:ext cx="5328593" cy="681980"/>
          </a:xfrm>
        </p:spPr>
        <p:txBody>
          <a:bodyPr/>
          <a:lstStyle/>
          <a:p>
            <a:r>
              <a:rPr lang="de-AT" dirty="0"/>
              <a:t>Trust </a:t>
            </a:r>
            <a:r>
              <a:rPr lang="de-AT" dirty="0" err="1"/>
              <a:t>is</a:t>
            </a:r>
            <a:r>
              <a:rPr lang="de-AT" dirty="0"/>
              <a:t> </a:t>
            </a:r>
            <a:r>
              <a:rPr lang="de-AT" dirty="0" err="1"/>
              <a:t>Required</a:t>
            </a:r>
            <a:endParaRPr lang="de-AT" dirty="0"/>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3"/>
              </a:rPr>
              <a:t>https://flic.kr/p/9nWs1</a:t>
            </a:r>
            <a:r>
              <a:rPr lang="de-AT" dirty="0"/>
              <a:t> </a:t>
            </a:r>
          </a:p>
        </p:txBody>
      </p:sp>
    </p:spTree>
    <p:extLst>
      <p:ext uri="{BB962C8B-B14F-4D97-AF65-F5344CB8AC3E}">
        <p14:creationId xmlns:p14="http://schemas.microsoft.com/office/powerpoint/2010/main" val="378408609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91" y="0"/>
            <a:ext cx="7711485" cy="5143500"/>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t>Specific</a:t>
            </a:r>
            <a:r>
              <a:rPr lang="de-AT" dirty="0"/>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483768" y="4778821"/>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a:t>Demo</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5957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800" noProof="1"/>
              <a:t>using System.Net;</a:t>
            </a:r>
          </a:p>
          <a:p>
            <a:endParaRPr lang="de-AT" sz="800" noProof="1"/>
          </a:p>
          <a:p>
            <a:r>
              <a:rPr lang="de-AT" sz="800" noProof="1"/>
              <a:t>public static async Task&lt;HttpResponseMessage&gt; Run(HttpRequestMessage req, TraceWriter log) {</a:t>
            </a:r>
          </a:p>
          <a:p>
            <a:r>
              <a:rPr lang="de-AT" sz="800" noProof="1"/>
              <a:t>    log.Info("Received Tic-Tac-Toe request");</a:t>
            </a:r>
          </a:p>
          <a:p>
            <a:r>
              <a:rPr lang="de-AT" sz="800" noProof="1"/>
              <a:t>    var board = await req.Content.ReadAsAsync&lt;string[]&gt;();</a:t>
            </a:r>
          </a:p>
          <a:p>
            <a:endParaRPr lang="de-AT" sz="800" noProof="1"/>
          </a:p>
          <a:p>
            <a:r>
              <a:rPr lang="de-AT" sz="800" noProof="1"/>
              <a:t>    if (board.Length != 9) {</a:t>
            </a:r>
          </a:p>
          <a:p>
            <a:r>
              <a:rPr lang="de-AT" sz="800" noProof="1"/>
              <a:t>        return req.CreateResponse(HttpStatusCode.BadRequest, "No valid tic-tac-toe board");</a:t>
            </a:r>
          </a:p>
          <a:p>
            <a:r>
              <a:rPr lang="de-AT" sz="800" noProof="1"/>
              <a:t>    }</a:t>
            </a:r>
          </a:p>
          <a:p>
            <a:endParaRPr lang="de-AT" sz="800" noProof="1"/>
          </a:p>
          <a:p>
            <a:r>
              <a:rPr lang="de-AT" sz="800" noProof="1"/>
              <a:t>    for(var row = 0; row &lt; 3; row ++) {</a:t>
            </a:r>
          </a:p>
          <a:p>
            <a:r>
              <a:rPr lang="de-AT" sz="800" noProof="1"/>
              <a:t>        if (!string.IsNullOrWhiteSpace(board[row * 3]) </a:t>
            </a:r>
          </a:p>
          <a:p>
            <a:r>
              <a:rPr lang="de-AT" sz="800" noProof="1"/>
              <a:t>            &amp;&amp; board[row * 3] == board[row * 3 + 1] &amp;&amp; board[row * 3] == board[row * 3 + 2]) {</a:t>
            </a:r>
          </a:p>
          <a:p>
            <a:r>
              <a:rPr lang="de-AT" sz="800" noProof="1"/>
              <a:t>                return BuildResponse(req, board[row * 3]);</a:t>
            </a:r>
          </a:p>
          <a:p>
            <a:r>
              <a:rPr lang="de-AT" sz="800" noProof="1"/>
              <a:t>            }</a:t>
            </a:r>
          </a:p>
          <a:p>
            <a:r>
              <a:rPr lang="de-AT" sz="800" noProof="1"/>
              <a:t>    }</a:t>
            </a:r>
          </a:p>
          <a:p>
            <a:endParaRPr lang="de-AT" sz="800" noProof="1"/>
          </a:p>
          <a:p>
            <a:r>
              <a:rPr lang="de-AT" sz="800" noProof="1"/>
              <a:t>    for(var column = 0; column &lt; 3; column ++) {</a:t>
            </a:r>
          </a:p>
          <a:p>
            <a:r>
              <a:rPr lang="de-AT" sz="800" noProof="1"/>
              <a:t>        if (!string.IsNullOrWhiteSpace(board[column]) </a:t>
            </a:r>
          </a:p>
          <a:p>
            <a:r>
              <a:rPr lang="de-AT" sz="800" noProof="1"/>
              <a:t>            &amp;&amp; board[column] == board[3 + column] &amp;&amp; board[column] == board[2 * 3 + column]) {</a:t>
            </a:r>
          </a:p>
          <a:p>
            <a:r>
              <a:rPr lang="de-AT" sz="800" noProof="1"/>
              <a:t>                return BuildResponse(req, board[column]);</a:t>
            </a:r>
          </a:p>
          <a:p>
            <a:r>
              <a:rPr lang="de-AT" sz="800" noProof="1"/>
              <a:t>            }</a:t>
            </a:r>
          </a:p>
          <a:p>
            <a:r>
              <a:rPr lang="de-AT" sz="800" noProof="1"/>
              <a:t>    }</a:t>
            </a:r>
          </a:p>
          <a:p>
            <a:endParaRPr lang="de-AT" sz="800" noProof="1"/>
          </a:p>
          <a:p>
            <a:r>
              <a:rPr lang="de-AT" sz="800" noProof="1"/>
              <a:t>    if (!string.IsNullOrWhiteSpace(board[0]) </a:t>
            </a:r>
          </a:p>
          <a:p>
            <a:r>
              <a:rPr lang="de-AT" sz="800" noProof="1"/>
              <a:t>        &amp;&amp; board[0] == board[3 + 1] &amp;&amp; board[0] == board[2 * 3 + 2]) {</a:t>
            </a:r>
          </a:p>
          <a:p>
            <a:r>
              <a:rPr lang="de-AT" sz="800" noProof="1"/>
              <a:t>            return BuildResponse(req, board[0]);</a:t>
            </a:r>
          </a:p>
          <a:p>
            <a:r>
              <a:rPr lang="de-AT" sz="800" noProof="1"/>
              <a:t>        }</a:t>
            </a:r>
          </a:p>
          <a:p>
            <a:endParaRPr lang="de-AT" sz="800" noProof="1"/>
          </a:p>
          <a:p>
            <a:r>
              <a:rPr lang="de-AT" sz="800" noProof="1"/>
              <a:t>    if (!string.IsNullOrWhiteSpace(board[2]) </a:t>
            </a:r>
          </a:p>
          <a:p>
            <a:r>
              <a:rPr lang="de-AT" sz="800" noProof="1"/>
              <a:t>        &amp;&amp; board[2] == board[3 + 1] &amp;&amp; board[2] == board[2 * 3]) {</a:t>
            </a:r>
          </a:p>
          <a:p>
            <a:r>
              <a:rPr lang="de-AT" sz="800" noProof="1"/>
              <a:t>            return BuildResponse(req, board[1]);</a:t>
            </a:r>
          </a:p>
          <a:p>
            <a:r>
              <a:rPr lang="de-AT" sz="800" noProof="1"/>
              <a:t>        }</a:t>
            </a:r>
          </a:p>
          <a:p>
            <a:endParaRPr lang="de-AT" sz="800" noProof="1"/>
          </a:p>
          <a:p>
            <a:r>
              <a:rPr lang="de-AT" sz="800" noProof="1"/>
              <a:t>    return BuildResponse(req);</a:t>
            </a:r>
          </a:p>
          <a:p>
            <a:r>
              <a:rPr lang="de-AT" sz="800" noProof="1"/>
              <a:t>}</a:t>
            </a:r>
          </a:p>
          <a:p>
            <a:endParaRPr lang="de-AT" sz="800" noProof="1"/>
          </a:p>
          <a:p>
            <a:r>
              <a:rPr lang="de-AT" sz="800" noProof="1"/>
              <a:t>private static HttpResponseMessage BuildResponse(HttpRequestMessage req, string winner = null)</a:t>
            </a:r>
          </a:p>
          <a:p>
            <a:r>
              <a:rPr lang="de-AT" sz="800" noProof="1"/>
              <a:t>    =&gt; req.CreateResponse(HttpStatusCode.OK, new { winner = winner });</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Logic</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err="1"/>
              <a:t>Consumption</a:t>
            </a:r>
            <a:r>
              <a:rPr lang="de-AT" dirty="0"/>
              <a:t> Plan</a:t>
            </a:r>
          </a:p>
          <a:p>
            <a:pPr lvl="1"/>
            <a:r>
              <a:rPr lang="de-AT" dirty="0" err="1"/>
              <a:t>Application</a:t>
            </a:r>
            <a:r>
              <a:rPr lang="de-AT" dirty="0"/>
              <a:t> </a:t>
            </a:r>
            <a:r>
              <a:rPr lang="de-AT" dirty="0" err="1"/>
              <a:t>Insights</a:t>
            </a:r>
            <a:r>
              <a:rPr lang="de-AT" dirty="0"/>
              <a:t> </a:t>
            </a:r>
            <a:r>
              <a:rPr lang="de-AT" dirty="0" err="1"/>
              <a:t>integration</a:t>
            </a:r>
            <a:endParaRPr lang="de-AT" dirty="0"/>
          </a:p>
          <a:p>
            <a:r>
              <a:rPr lang="de-AT" dirty="0"/>
              <a:t>Create in Portal</a:t>
            </a:r>
          </a:p>
          <a:p>
            <a:r>
              <a:rPr lang="de-AT" dirty="0"/>
              <a:t>Call via HTTP (</a:t>
            </a:r>
            <a:r>
              <a:rPr lang="de-AT" dirty="0" err="1"/>
              <a:t>Insomnia</a:t>
            </a:r>
            <a:r>
              <a:rPr lang="de-AT" dirty="0"/>
              <a:t>)</a:t>
            </a:r>
          </a:p>
          <a:p>
            <a:r>
              <a:rPr lang="de-AT" dirty="0"/>
              <a:t>Show </a:t>
            </a:r>
            <a:r>
              <a:rPr lang="de-AT" dirty="0" err="1"/>
              <a:t>background</a:t>
            </a:r>
            <a:r>
              <a:rPr lang="de-AT" dirty="0"/>
              <a:t> </a:t>
            </a:r>
            <a:r>
              <a:rPr lang="de-AT" dirty="0" err="1"/>
              <a:t>files</a:t>
            </a:r>
            <a:endParaRPr lang="de-AT" dirty="0"/>
          </a:p>
          <a:p>
            <a:pPr lvl="1"/>
            <a:r>
              <a:rPr lang="de-AT" dirty="0"/>
              <a:t>C# Scripts</a:t>
            </a:r>
          </a:p>
          <a:p>
            <a:pPr lvl="1"/>
            <a:r>
              <a:rPr lang="de-AT" dirty="0"/>
              <a:t>JSON </a:t>
            </a:r>
            <a:r>
              <a:rPr lang="de-AT" dirty="0" err="1"/>
              <a:t>configuration</a:t>
            </a:r>
            <a:r>
              <a:rPr lang="de-AT" dirty="0"/>
              <a:t> </a:t>
            </a:r>
            <a:r>
              <a:rPr lang="de-AT" dirty="0" err="1"/>
              <a:t>files</a:t>
            </a:r>
            <a:endParaRPr lang="de-AT" dirty="0"/>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87535882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Develop</a:t>
            </a:r>
            <a:r>
              <a:rPr lang="de-AT" dirty="0"/>
              <a:t> in Visual Studio</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a:t>Visual Studio</a:t>
            </a:r>
          </a:p>
          <a:p>
            <a:r>
              <a:rPr lang="de-AT" dirty="0"/>
              <a:t>Debugging </a:t>
            </a:r>
            <a:r>
              <a:rPr lang="de-AT" dirty="0" err="1"/>
              <a:t>with</a:t>
            </a:r>
            <a:r>
              <a:rPr lang="de-AT" dirty="0"/>
              <a:t> VS</a:t>
            </a:r>
          </a:p>
          <a:p>
            <a:r>
              <a:rPr lang="de-AT" dirty="0"/>
              <a:t>Deploy </a:t>
            </a:r>
            <a:r>
              <a:rPr lang="de-AT" dirty="0" err="1"/>
              <a:t>using</a:t>
            </a:r>
            <a:r>
              <a:rPr lang="de-AT" dirty="0"/>
              <a:t> VS</a:t>
            </a:r>
          </a:p>
        </p:txBody>
      </p:sp>
      <p:sp>
        <p:nvSpPr>
          <p:cNvPr id="2" name="Text Placeholder 1">
            <a:extLst>
              <a:ext uri="{FF2B5EF4-FFF2-40B4-BE49-F238E27FC236}">
                <a16:creationId xmlns:a16="http://schemas.microsoft.com/office/drawing/2014/main" id="{031CD373-992B-4638-81EE-6E66D2F127FD}"/>
              </a:ext>
            </a:extLst>
          </p:cNvPr>
          <p:cNvSpPr>
            <a:spLocks noGrp="1"/>
          </p:cNvSpPr>
          <p:nvPr>
            <p:ph type="body" sz="quarter" idx="25"/>
          </p:nvPr>
        </p:nvSpPr>
        <p:spPr/>
        <p:txBody>
          <a:bodyPr/>
          <a:lstStyle/>
          <a:p>
            <a:endParaRPr lang="de-AT"/>
          </a:p>
        </p:txBody>
      </p:sp>
      <p:pic>
        <p:nvPicPr>
          <p:cNvPr id="5" name="Content Placeholder 4">
            <a:extLst>
              <a:ext uri="{FF2B5EF4-FFF2-40B4-BE49-F238E27FC236}">
                <a16:creationId xmlns:a16="http://schemas.microsoft.com/office/drawing/2014/main" id="{260CD0EF-C917-4B28-B112-5049CD40BDC8}"/>
              </a:ext>
            </a:extLst>
          </p:cNvPr>
          <p:cNvPicPr>
            <a:picLocks noGrp="1" noChangeAspect="1"/>
          </p:cNvPicPr>
          <p:nvPr>
            <p:ph sz="quarter" idx="22"/>
          </p:nvPr>
        </p:nvPicPr>
        <p:blipFill>
          <a:blip r:embed="rId2"/>
          <a:stretch>
            <a:fillRect/>
          </a:stretch>
        </p:blipFill>
        <p:spPr>
          <a:xfrm>
            <a:off x="395536" y="1203598"/>
            <a:ext cx="5327650" cy="2774973"/>
          </a:xfrm>
          <a:prstGeom prst="rect">
            <a:avLst/>
          </a:prstGeom>
        </p:spPr>
      </p:pic>
    </p:spTree>
    <p:extLst>
      <p:ext uri="{BB962C8B-B14F-4D97-AF65-F5344CB8AC3E}">
        <p14:creationId xmlns:p14="http://schemas.microsoft.com/office/powerpoint/2010/main" val="344310025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Node.js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noProof="1"/>
              <a:t>func init --no-source-control</a:t>
            </a:r>
          </a:p>
          <a:p>
            <a:r>
              <a:rPr lang="de-AT" noProof="1"/>
              <a:t>func templates list</a:t>
            </a:r>
          </a:p>
          <a:p>
            <a:r>
              <a:rPr lang="de-AT" noProof="1"/>
              <a:t>func new</a:t>
            </a:r>
          </a:p>
          <a:p>
            <a:r>
              <a:rPr lang="de-AT" noProof="1"/>
              <a:t>	-&gt; Answer wizard questions (Node.js)</a:t>
            </a:r>
          </a:p>
          <a:p>
            <a:endParaRPr lang="de-AT" noProof="1"/>
          </a:p>
          <a:p>
            <a:r>
              <a:rPr lang="de-AT" noProof="1"/>
              <a:t>func start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Local</a:t>
            </a:r>
            <a:r>
              <a:rPr lang="de-AT" dirty="0"/>
              <a:t> Development</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dirty="0" err="1"/>
              <a:t>Function</a:t>
            </a:r>
            <a:r>
              <a:rPr lang="de-AT" dirty="0"/>
              <a:t> App</a:t>
            </a:r>
          </a:p>
          <a:p>
            <a:pPr lvl="1"/>
            <a:r>
              <a:rPr lang="de-AT" dirty="0"/>
              <a:t>Node.js</a:t>
            </a:r>
          </a:p>
          <a:p>
            <a:r>
              <a:rPr lang="de-AT" dirty="0"/>
              <a:t>Call via HTTP (</a:t>
            </a:r>
            <a:r>
              <a:rPr lang="de-AT" dirty="0" err="1"/>
              <a:t>Insomnia</a:t>
            </a:r>
            <a:r>
              <a:rPr lang="de-AT" dirty="0"/>
              <a:t>)</a:t>
            </a:r>
          </a:p>
        </p:txBody>
      </p:sp>
      <p:sp>
        <p:nvSpPr>
          <p:cNvPr id="6" name="Text Placeholder 5">
            <a:extLst>
              <a:ext uri="{FF2B5EF4-FFF2-40B4-BE49-F238E27FC236}">
                <a16:creationId xmlns:a16="http://schemas.microsoft.com/office/drawing/2014/main" id="{FBF4E0C5-20E3-4FF6-A22B-AFEEC1AACC38}"/>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559959802"/>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Node</a:t>
            </a:r>
            <a:r>
              <a:rPr lang="de-AT" dirty="0"/>
              <a:t>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1000" noProof="1"/>
              <a:t>module.exports = function (context, req) {</a:t>
            </a:r>
          </a:p>
          <a:p>
            <a:r>
              <a:rPr lang="de-AT" sz="1000" noProof="1"/>
              <a:t>  // Parse request body</a:t>
            </a:r>
          </a:p>
          <a:p>
            <a:r>
              <a:rPr lang="de-AT" sz="1000" noProof="1"/>
              <a:t>  var board = JSON.parse(req.body);</a:t>
            </a:r>
          </a:p>
          <a:p>
            <a:endParaRPr lang="de-AT" sz="1000" noProof="1"/>
          </a:p>
          <a:p>
            <a:r>
              <a:rPr lang="de-AT" sz="1000" noProof="1"/>
              <a:t>  // Make sure that body is a properly formed array</a:t>
            </a:r>
          </a:p>
          <a:p>
            <a:r>
              <a:rPr lang="de-AT" sz="1000" noProof="1"/>
              <a:t>  if (Array.isArray(board) &amp;&amp; board.length == 9) {</a:t>
            </a:r>
          </a:p>
          <a:p>
            <a:r>
              <a:rPr lang="de-AT" sz="1000" noProof="1"/>
              <a:t>      // Body is ok -&gt; send message to trigger analysis</a:t>
            </a:r>
          </a:p>
          <a:p>
            <a:r>
              <a:rPr lang="de-AT" sz="1000" noProof="1"/>
              <a:t>      context.bindings.outputSbMsg = { Message: board };</a:t>
            </a:r>
          </a:p>
          <a:p>
            <a:endParaRPr lang="de-AT" sz="1000" noProof="1"/>
          </a:p>
          <a:p>
            <a:r>
              <a:rPr lang="de-AT" sz="1000" noProof="1"/>
              <a:t>      // Send OK result to caller</a:t>
            </a:r>
          </a:p>
          <a:p>
            <a:r>
              <a:rPr lang="de-AT" sz="1000" noProof="1"/>
              <a:t>      context.res = { status: 202 };</a:t>
            </a:r>
          </a:p>
          <a:p>
            <a:r>
              <a:rPr lang="de-AT" sz="1000" noProof="1"/>
              <a:t>      context.done();</a:t>
            </a:r>
          </a:p>
          <a:p>
            <a:r>
              <a:rPr lang="de-AT" sz="1000" noProof="1"/>
              <a:t>  }</a:t>
            </a:r>
          </a:p>
          <a:p>
            <a:r>
              <a:rPr lang="de-AT" sz="1000" noProof="1"/>
              <a:t>  else {</a:t>
            </a:r>
          </a:p>
          <a:p>
            <a:r>
              <a:rPr lang="de-AT" sz="1000" noProof="1"/>
              <a:t>      // Body is malformed -&gt; send Bad Request to caller</a:t>
            </a:r>
          </a:p>
          <a:p>
            <a:r>
              <a:rPr lang="de-AT" sz="1000" noProof="1"/>
              <a:t>      context.res = { status: 400, body: "No valid tic-tac-toe board" };</a:t>
            </a:r>
          </a:p>
          <a:p>
            <a:r>
              <a:rPr lang="de-AT" sz="1000" noProof="1"/>
              <a:t>      context.done();</a:t>
            </a:r>
          </a:p>
          <a:p>
            <a:r>
              <a:rPr lang="de-AT" sz="1000" noProof="1"/>
              <a:t>  }</a:t>
            </a:r>
          </a:p>
          <a:p>
            <a:r>
              <a:rPr lang="de-AT" sz="1000" noProof="1"/>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Queue Binding</a:t>
            </a:r>
          </a:p>
          <a:p>
            <a:r>
              <a:rPr lang="de-AT" dirty="0"/>
              <a:t>Call via HTTP (</a:t>
            </a:r>
            <a:r>
              <a:rPr lang="de-AT" dirty="0" err="1"/>
              <a:t>Insomnia</a:t>
            </a:r>
            <a:r>
              <a:rPr lang="de-AT" dirty="0"/>
              <a:t>)</a:t>
            </a:r>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28740281"/>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Why</a:t>
            </a:r>
            <a:r>
              <a:rPr lang="de-AT" dirty="0"/>
              <a:t>?</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47175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3188-4C91-419B-96B5-DEAFE8284371}"/>
              </a:ext>
            </a:extLst>
          </p:cNvPr>
          <p:cNvSpPr>
            <a:spLocks noGrp="1"/>
          </p:cNvSpPr>
          <p:nvPr>
            <p:ph type="title"/>
          </p:nvPr>
        </p:nvSpPr>
        <p:spPr/>
        <p:txBody>
          <a:bodyPr/>
          <a:lstStyle/>
          <a:p>
            <a:r>
              <a:rPr lang="de-AT" dirty="0" err="1"/>
              <a:t>Logic</a:t>
            </a:r>
            <a:r>
              <a:rPr lang="de-AT" dirty="0"/>
              <a:t> App</a:t>
            </a:r>
          </a:p>
        </p:txBody>
      </p:sp>
      <p:sp>
        <p:nvSpPr>
          <p:cNvPr id="4" name="Text Placeholder 3">
            <a:extLst>
              <a:ext uri="{FF2B5EF4-FFF2-40B4-BE49-F238E27FC236}">
                <a16:creationId xmlns:a16="http://schemas.microsoft.com/office/drawing/2014/main" id="{05F8C3C7-A4A0-4A58-B6D4-6C80EF74279F}"/>
              </a:ext>
            </a:extLst>
          </p:cNvPr>
          <p:cNvSpPr>
            <a:spLocks noGrp="1"/>
          </p:cNvSpPr>
          <p:nvPr>
            <p:ph type="body" sz="quarter" idx="23"/>
          </p:nvPr>
        </p:nvSpPr>
        <p:spPr/>
        <p:txBody>
          <a:bodyPr/>
          <a:lstStyle/>
          <a:p>
            <a:r>
              <a:rPr lang="de-AT" dirty="0"/>
              <a:t>Combine </a:t>
            </a:r>
            <a:r>
              <a:rPr lang="de-AT" dirty="0" err="1"/>
              <a:t>Functions</a:t>
            </a:r>
            <a:r>
              <a:rPr lang="de-AT" dirty="0"/>
              <a:t> </a:t>
            </a:r>
            <a:r>
              <a:rPr lang="de-AT" dirty="0" err="1"/>
              <a:t>with</a:t>
            </a:r>
            <a:r>
              <a:rPr lang="de-AT" dirty="0"/>
              <a:t> Workflows</a:t>
            </a:r>
          </a:p>
        </p:txBody>
      </p:sp>
      <p:sp>
        <p:nvSpPr>
          <p:cNvPr id="5" name="Text Placeholder 4">
            <a:extLst>
              <a:ext uri="{FF2B5EF4-FFF2-40B4-BE49-F238E27FC236}">
                <a16:creationId xmlns:a16="http://schemas.microsoft.com/office/drawing/2014/main" id="{8EB08A7B-A267-45CD-9BDF-6F4017CF70E1}"/>
              </a:ext>
            </a:extLst>
          </p:cNvPr>
          <p:cNvSpPr>
            <a:spLocks noGrp="1"/>
          </p:cNvSpPr>
          <p:nvPr>
            <p:ph type="body" sz="quarter" idx="24"/>
          </p:nvPr>
        </p:nvSpPr>
        <p:spPr/>
        <p:txBody>
          <a:bodyPr/>
          <a:lstStyle/>
          <a:p>
            <a:r>
              <a:rPr lang="de-AT" dirty="0"/>
              <a:t>Create </a:t>
            </a:r>
            <a:r>
              <a:rPr lang="de-AT" dirty="0" err="1"/>
              <a:t>function</a:t>
            </a:r>
            <a:endParaRPr lang="de-AT" dirty="0"/>
          </a:p>
          <a:p>
            <a:pPr lvl="1"/>
            <a:r>
              <a:rPr lang="de-AT" dirty="0"/>
              <a:t>Connect </a:t>
            </a:r>
            <a:r>
              <a:rPr lang="de-AT" dirty="0" err="1"/>
              <a:t>with</a:t>
            </a:r>
            <a:r>
              <a:rPr lang="de-AT" dirty="0"/>
              <a:t> Service Bus</a:t>
            </a:r>
          </a:p>
          <a:p>
            <a:r>
              <a:rPr lang="de-AT" dirty="0"/>
              <a:t>Views</a:t>
            </a:r>
          </a:p>
          <a:p>
            <a:pPr lvl="1"/>
            <a:r>
              <a:rPr lang="de-AT" dirty="0"/>
              <a:t>Design View</a:t>
            </a:r>
          </a:p>
          <a:p>
            <a:pPr lvl="1"/>
            <a:r>
              <a:rPr lang="de-AT" dirty="0"/>
              <a:t>Code View</a:t>
            </a:r>
          </a:p>
        </p:txBody>
      </p:sp>
      <p:sp>
        <p:nvSpPr>
          <p:cNvPr id="6" name="Text Placeholder 5">
            <a:extLst>
              <a:ext uri="{FF2B5EF4-FFF2-40B4-BE49-F238E27FC236}">
                <a16:creationId xmlns:a16="http://schemas.microsoft.com/office/drawing/2014/main" id="{240EA1C2-A262-49AD-9C30-960ED2CBDAEA}"/>
              </a:ext>
            </a:extLst>
          </p:cNvPr>
          <p:cNvSpPr>
            <a:spLocks noGrp="1"/>
          </p:cNvSpPr>
          <p:nvPr>
            <p:ph type="body" sz="quarter" idx="25"/>
          </p:nvPr>
        </p:nvSpPr>
        <p:spPr/>
        <p:txBody>
          <a:bodyPr/>
          <a:lstStyle/>
          <a:p>
            <a:endParaRPr lang="de-AT"/>
          </a:p>
        </p:txBody>
      </p:sp>
      <p:pic>
        <p:nvPicPr>
          <p:cNvPr id="1026" name="Picture 2" descr="C:\Users\R22F9~1.STR\AppData\Local\Temp\SNAGHTMLb5dcc14.PNG">
            <a:extLst>
              <a:ext uri="{FF2B5EF4-FFF2-40B4-BE49-F238E27FC236}">
                <a16:creationId xmlns:a16="http://schemas.microsoft.com/office/drawing/2014/main" id="{7DABBD35-409D-4013-99D3-EBD931015F0D}"/>
              </a:ext>
            </a:extLst>
          </p:cNvPr>
          <p:cNvPicPr>
            <a:picLocks noGrp="1" noChangeAspect="1" noChangeArrowheads="1"/>
          </p:cNvPicPr>
          <p:nvPr>
            <p:ph sz="quarter" idx="22"/>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684246"/>
            <a:ext cx="5327650" cy="320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60615"/>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triggers</a:t>
            </a:r>
            <a:r>
              <a:rPr lang="de-AT" sz="800" dirty="0"/>
              <a:t>": {</a:t>
            </a:r>
          </a:p>
          <a:p>
            <a:r>
              <a:rPr lang="de-AT" sz="800" dirty="0"/>
              <a:t>  "</a:t>
            </a:r>
            <a:r>
              <a:rPr lang="de-AT" sz="800" dirty="0" err="1"/>
              <a:t>When_a_message_is_received_in_a_queue</a:t>
            </a:r>
            <a:r>
              <a:rPr lang="de-AT" sz="800" dirty="0"/>
              <a:t>_(auto-</a:t>
            </a:r>
            <a:r>
              <a:rPr lang="de-AT" sz="800" dirty="0" err="1"/>
              <a:t>complete</a:t>
            </a:r>
            <a:r>
              <a:rPr lang="de-AT" sz="800" dirty="0"/>
              <a:t>)": {</a:t>
            </a:r>
          </a:p>
          <a:p>
            <a:r>
              <a:rPr lang="de-AT" sz="800" dirty="0"/>
              <a:t>    "</a:t>
            </a:r>
            <a:r>
              <a:rPr lang="de-AT" sz="800" dirty="0" err="1"/>
              <a:t>inputs</a:t>
            </a:r>
            <a:r>
              <a:rPr lang="de-AT" sz="800" dirty="0"/>
              <a:t>": {</a:t>
            </a:r>
          </a:p>
          <a:p>
            <a:r>
              <a:rPr lang="de-AT" sz="800" dirty="0"/>
              <a:t>      "host": {   </a:t>
            </a:r>
          </a:p>
          <a:p>
            <a:r>
              <a:rPr lang="de-AT" sz="800" dirty="0"/>
              <a:t>        "</a:t>
            </a:r>
            <a:r>
              <a:rPr lang="de-AT" sz="800" dirty="0" err="1"/>
              <a:t>connection</a:t>
            </a:r>
            <a:r>
              <a:rPr lang="de-AT" sz="800" dirty="0"/>
              <a:t>": {  </a:t>
            </a:r>
          </a:p>
          <a:p>
            <a:r>
              <a:rPr lang="de-AT" sz="800" dirty="0"/>
              <a:t>          "</a:t>
            </a:r>
            <a:r>
              <a:rPr lang="de-AT" sz="800" dirty="0" err="1"/>
              <a:t>name</a:t>
            </a:r>
            <a:r>
              <a:rPr lang="de-AT" sz="800" dirty="0"/>
              <a:t>": "@</a:t>
            </a:r>
            <a:r>
              <a:rPr lang="de-AT" sz="800" dirty="0" err="1"/>
              <a:t>parameters</a:t>
            </a:r>
            <a:r>
              <a:rPr lang="de-AT" sz="800" dirty="0"/>
              <a:t>('$</a:t>
            </a:r>
            <a:r>
              <a:rPr lang="de-AT" sz="800" dirty="0" err="1"/>
              <a:t>connections</a:t>
            </a:r>
            <a:r>
              <a:rPr lang="de-AT" sz="800" dirty="0"/>
              <a:t>')['</a:t>
            </a:r>
            <a:r>
              <a:rPr lang="de-AT" sz="800" dirty="0" err="1"/>
              <a:t>servicebus</a:t>
            </a:r>
            <a:r>
              <a:rPr lang="de-AT" sz="800" dirty="0"/>
              <a:t>']['</a:t>
            </a:r>
            <a:r>
              <a:rPr lang="de-AT" sz="800" dirty="0" err="1"/>
              <a:t>connectionId</a:t>
            </a:r>
            <a:r>
              <a:rPr lang="de-AT" sz="800" dirty="0"/>
              <a:t>‘]“</a:t>
            </a:r>
          </a:p>
          <a:p>
            <a:r>
              <a:rPr lang="de-AT" sz="800" dirty="0"/>
              <a:t>        }</a:t>
            </a:r>
          </a:p>
          <a:p>
            <a:r>
              <a:rPr lang="de-AT" sz="800" dirty="0"/>
              <a:t>      },      </a:t>
            </a:r>
          </a:p>
          <a:p>
            <a:r>
              <a:rPr lang="de-AT" sz="800" dirty="0"/>
              <a:t>      "</a:t>
            </a:r>
            <a:r>
              <a:rPr lang="de-AT" sz="800" dirty="0" err="1"/>
              <a:t>method</a:t>
            </a:r>
            <a:r>
              <a:rPr lang="de-AT" sz="800" dirty="0"/>
              <a:t>": "</a:t>
            </a:r>
            <a:r>
              <a:rPr lang="de-AT" sz="800" dirty="0" err="1"/>
              <a:t>get</a:t>
            </a:r>
            <a:r>
              <a:rPr lang="de-AT" sz="800" dirty="0"/>
              <a:t>",   </a:t>
            </a:r>
          </a:p>
          <a:p>
            <a:r>
              <a:rPr lang="de-AT" sz="800" dirty="0"/>
              <a:t>      "</a:t>
            </a:r>
            <a:r>
              <a:rPr lang="de-AT" sz="800" dirty="0" err="1"/>
              <a:t>path</a:t>
            </a:r>
            <a:r>
              <a:rPr lang="de-AT" sz="800" dirty="0"/>
              <a:t>": "/@{</a:t>
            </a:r>
            <a:r>
              <a:rPr lang="de-AT" sz="800" dirty="0" err="1"/>
              <a:t>encodeURIComponent</a:t>
            </a:r>
            <a:r>
              <a:rPr lang="de-AT" sz="800" dirty="0"/>
              <a:t>(</a:t>
            </a:r>
            <a:r>
              <a:rPr lang="de-AT" sz="800" dirty="0" err="1"/>
              <a:t>encodeURIComponent</a:t>
            </a:r>
            <a:r>
              <a:rPr lang="de-AT" sz="800" dirty="0"/>
              <a:t>('</a:t>
            </a:r>
            <a:r>
              <a:rPr lang="de-AT" sz="800" dirty="0" err="1"/>
              <a:t>tictactoe-request</a:t>
            </a:r>
            <a:r>
              <a:rPr lang="de-AT" sz="800" dirty="0"/>
              <a:t>'))}/</a:t>
            </a:r>
            <a:r>
              <a:rPr lang="de-AT" sz="800" dirty="0" err="1"/>
              <a:t>messages</a:t>
            </a:r>
            <a:r>
              <a:rPr lang="de-AT" sz="800" dirty="0"/>
              <a:t>/</a:t>
            </a:r>
            <a:r>
              <a:rPr lang="de-AT" sz="800" dirty="0" err="1"/>
              <a:t>head</a:t>
            </a:r>
            <a:r>
              <a:rPr lang="de-AT" sz="800" dirty="0"/>
              <a:t>",</a:t>
            </a:r>
          </a:p>
          <a:p>
            <a:r>
              <a:rPr lang="de-AT" sz="800" dirty="0"/>
              <a:t>      "</a:t>
            </a:r>
            <a:r>
              <a:rPr lang="de-AT" sz="800" dirty="0" err="1"/>
              <a:t>queries</a:t>
            </a:r>
            <a:r>
              <a:rPr lang="de-AT" sz="800" dirty="0"/>
              <a:t>": {    </a:t>
            </a:r>
          </a:p>
          <a:p>
            <a:r>
              <a:rPr lang="de-AT" sz="800" dirty="0"/>
              <a:t>        "</a:t>
            </a:r>
            <a:r>
              <a:rPr lang="de-AT" sz="800" dirty="0" err="1"/>
              <a:t>queueType</a:t>
            </a:r>
            <a:r>
              <a:rPr lang="de-AT" sz="800" dirty="0"/>
              <a:t>": "Main"   </a:t>
            </a:r>
          </a:p>
          <a:p>
            <a:r>
              <a:rPr lang="de-AT" sz="800" dirty="0"/>
              <a:t>      }     </a:t>
            </a:r>
          </a:p>
          <a:p>
            <a:r>
              <a:rPr lang="de-AT" sz="800" dirty="0"/>
              <a:t>    },</a:t>
            </a:r>
          </a:p>
          <a:p>
            <a:r>
              <a:rPr lang="de-AT" sz="800" dirty="0"/>
              <a:t>    "</a:t>
            </a:r>
            <a:r>
              <a:rPr lang="de-AT" sz="800" dirty="0" err="1"/>
              <a:t>recurrence</a:t>
            </a:r>
            <a:r>
              <a:rPr lang="de-AT" sz="800" dirty="0"/>
              <a:t>": {    </a:t>
            </a:r>
          </a:p>
          <a:p>
            <a:r>
              <a:rPr lang="de-AT" sz="800" dirty="0"/>
              <a:t>      "</a:t>
            </a:r>
            <a:r>
              <a:rPr lang="de-AT" sz="800" dirty="0" err="1"/>
              <a:t>frequency</a:t>
            </a:r>
            <a:r>
              <a:rPr lang="de-AT" sz="800" dirty="0"/>
              <a:t>": "Second",    </a:t>
            </a:r>
          </a:p>
          <a:p>
            <a:r>
              <a:rPr lang="de-AT" sz="800" dirty="0"/>
              <a:t>      "</a:t>
            </a:r>
            <a:r>
              <a:rPr lang="de-AT" sz="800" dirty="0" err="1"/>
              <a:t>interval</a:t>
            </a:r>
            <a:r>
              <a:rPr lang="de-AT" sz="800" dirty="0"/>
              <a:t>": 15       </a:t>
            </a:r>
          </a:p>
          <a:p>
            <a:r>
              <a:rPr lang="de-AT" sz="800" dirty="0"/>
              <a:t>    },</a:t>
            </a:r>
          </a:p>
          <a:p>
            <a:r>
              <a:rPr lang="de-AT" sz="800" dirty="0"/>
              <a:t>    "type": "</a:t>
            </a:r>
            <a:r>
              <a:rPr lang="de-AT" sz="800" dirty="0" err="1"/>
              <a:t>ApiConnection</a:t>
            </a:r>
            <a:r>
              <a:rPr lang="de-AT" sz="800" dirty="0"/>
              <a:t>"    </a:t>
            </a:r>
          </a:p>
          <a:p>
            <a:r>
              <a:rPr lang="de-AT" sz="800" dirty="0"/>
              <a:t>  }</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64998723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Parse_TicTacToe_Board</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a:solidFill>
                  <a:srgbClr val="FF0000"/>
                </a:solidFill>
              </a:rPr>
              <a:t>@base64toString</a:t>
            </a:r>
            <a:r>
              <a:rPr lang="de-AT" sz="800" dirty="0"/>
              <a:t>(</a:t>
            </a:r>
            <a:r>
              <a:rPr lang="de-AT" sz="800" dirty="0" err="1"/>
              <a:t>triggerBody</a:t>
            </a:r>
            <a:r>
              <a:rPr lang="de-AT" sz="800" dirty="0"/>
              <a:t>()?['</a:t>
            </a:r>
            <a:r>
              <a:rPr lang="de-AT" sz="800" dirty="0" err="1"/>
              <a:t>ContentData</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"Message":{  </a:t>
            </a:r>
          </a:p>
          <a:p>
            <a:r>
              <a:rPr lang="de-AT" sz="800" dirty="0"/>
              <a:t>               "</a:t>
            </a:r>
            <a:r>
              <a:rPr lang="de-AT" sz="800" dirty="0" err="1"/>
              <a:t>items</a:t>
            </a:r>
            <a:r>
              <a:rPr lang="de-AT" sz="800" dirty="0"/>
              <a:t>":{  </a:t>
            </a:r>
          </a:p>
          <a:p>
            <a:r>
              <a:rPr lang="de-AT" sz="800" dirty="0"/>
              <a:t>                  "type":"</a:t>
            </a:r>
            <a:r>
              <a:rPr lang="de-AT" sz="800" dirty="0" err="1"/>
              <a:t>string</a:t>
            </a:r>
            <a:r>
              <a:rPr lang="de-AT" sz="800" dirty="0"/>
              <a:t>"</a:t>
            </a:r>
          </a:p>
          <a:p>
            <a:r>
              <a:rPr lang="de-AT" sz="800" dirty="0"/>
              <a:t>               },</a:t>
            </a:r>
          </a:p>
          <a:p>
            <a:r>
              <a:rPr lang="de-AT" sz="800" dirty="0"/>
              <a:t>               "type":"</a:t>
            </a:r>
            <a:r>
              <a:rPr lang="de-AT" sz="800" dirty="0" err="1"/>
              <a:t>array</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76829795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Call_TicTacToe_Service</a:t>
            </a:r>
            <a:r>
              <a:rPr lang="de-AT" sz="800" dirty="0"/>
              <a:t>":{  </a:t>
            </a:r>
          </a:p>
          <a:p>
            <a:r>
              <a:rPr lang="de-AT" sz="800" dirty="0"/>
              <a:t>   "</a:t>
            </a:r>
            <a:r>
              <a:rPr lang="de-AT" sz="800" dirty="0" err="1"/>
              <a:t>inputs</a:t>
            </a:r>
            <a:r>
              <a:rPr lang="de-AT" sz="800" dirty="0"/>
              <a:t>":{  </a:t>
            </a:r>
          </a:p>
          <a:p>
            <a:r>
              <a:rPr lang="de-AT" sz="800" dirty="0"/>
              <a:t>      "</a:t>
            </a:r>
            <a:r>
              <a:rPr lang="de-AT" sz="800" dirty="0" err="1"/>
              <a:t>body</a:t>
            </a:r>
            <a:r>
              <a:rPr lang="de-AT" sz="800" dirty="0"/>
              <a:t>":"@</a:t>
            </a:r>
            <a:r>
              <a:rPr lang="de-AT" sz="800" dirty="0" err="1"/>
              <a:t>body</a:t>
            </a:r>
            <a:r>
              <a:rPr lang="de-AT" sz="800" dirty="0"/>
              <a:t>('</a:t>
            </a:r>
            <a:r>
              <a:rPr lang="de-AT" sz="800" dirty="0" err="1"/>
              <a:t>Parse_TicTacToe_Board</a:t>
            </a:r>
            <a:r>
              <a:rPr lang="de-AT" sz="800" dirty="0"/>
              <a:t>')?['Message']",</a:t>
            </a:r>
          </a:p>
          <a:p>
            <a:r>
              <a:rPr lang="de-AT" sz="800" dirty="0"/>
              <a:t>      "</a:t>
            </a:r>
            <a:r>
              <a:rPr lang="de-AT" sz="800" dirty="0" err="1"/>
              <a:t>function</a:t>
            </a:r>
            <a:r>
              <a:rPr lang="de-AT" sz="800" dirty="0"/>
              <a:t>":{  </a:t>
            </a:r>
          </a:p>
          <a:p>
            <a:r>
              <a:rPr lang="de-AT" sz="800" dirty="0"/>
              <a:t>         "</a:t>
            </a:r>
            <a:r>
              <a:rPr lang="de-AT" sz="800" dirty="0" err="1"/>
              <a:t>id</a:t>
            </a:r>
            <a:r>
              <a:rPr lang="de-AT" sz="800" dirty="0"/>
              <a:t>":"/</a:t>
            </a:r>
            <a:r>
              <a:rPr lang="de-AT" sz="800" dirty="0" err="1"/>
              <a:t>subscriptions</a:t>
            </a:r>
            <a:r>
              <a:rPr lang="de-AT" sz="800" dirty="0"/>
              <a:t>/26400a43-e689-48df-95dc-0b173a362cff/</a:t>
            </a:r>
            <a:r>
              <a:rPr lang="de-AT" sz="800" dirty="0" err="1"/>
              <a:t>resourceGroups</a:t>
            </a:r>
            <a:r>
              <a:rPr lang="de-AT" sz="800" dirty="0"/>
              <a:t>/</a:t>
            </a:r>
            <a:r>
              <a:rPr lang="de-AT" sz="800" dirty="0" err="1"/>
              <a:t>serverless-hagenberg</a:t>
            </a:r>
            <a:r>
              <a:rPr lang="de-AT" sz="800" dirty="0"/>
              <a:t>/</a:t>
            </a:r>
            <a:r>
              <a:rPr lang="de-AT" sz="800" dirty="0" err="1"/>
              <a:t>providers</a:t>
            </a:r>
            <a:r>
              <a:rPr lang="de-AT" sz="800" dirty="0"/>
              <a:t>/</a:t>
            </a:r>
            <a:r>
              <a:rPr lang="de-AT" sz="800" dirty="0" err="1"/>
              <a:t>Microsoft.Web</a:t>
            </a:r>
            <a:r>
              <a:rPr lang="de-AT" sz="800" dirty="0"/>
              <a:t>/</a:t>
            </a:r>
            <a:r>
              <a:rPr lang="de-AT" sz="800" dirty="0" err="1"/>
              <a:t>sites</a:t>
            </a:r>
            <a:r>
              <a:rPr lang="de-AT" sz="800" dirty="0"/>
              <a:t>/</a:t>
            </a:r>
            <a:r>
              <a:rPr lang="de-AT" sz="800" dirty="0" err="1"/>
              <a:t>serverless</a:t>
            </a:r>
            <a:r>
              <a:rPr lang="de-AT" sz="800" dirty="0"/>
              <a:t>-demo-</a:t>
            </a:r>
            <a:r>
              <a:rPr lang="de-AT" sz="800" dirty="0" err="1"/>
              <a:t>func</a:t>
            </a:r>
            <a:r>
              <a:rPr lang="de-AT" sz="800" dirty="0"/>
              <a:t>/</a:t>
            </a:r>
            <a:r>
              <a:rPr lang="de-AT" sz="800" dirty="0" err="1"/>
              <a:t>functions</a:t>
            </a:r>
            <a:r>
              <a:rPr lang="de-AT" sz="800" dirty="0"/>
              <a:t>/</a:t>
            </a:r>
            <a:r>
              <a:rPr lang="de-AT" sz="800" dirty="0" err="1"/>
              <a:t>TicTacToe</a:t>
            </a:r>
            <a:r>
              <a:rPr lang="de-AT" sz="800" dirty="0"/>
              <a:t>"</a:t>
            </a:r>
          </a:p>
          <a:p>
            <a:r>
              <a:rPr lang="de-AT" sz="800" dirty="0"/>
              <a:t>      },</a:t>
            </a:r>
          </a:p>
          <a:p>
            <a:r>
              <a:rPr lang="de-AT" sz="800" dirty="0"/>
              <a:t>      "</a:t>
            </a:r>
            <a:r>
              <a:rPr lang="de-AT" sz="800" dirty="0" err="1"/>
              <a:t>headers</a:t>
            </a:r>
            <a:r>
              <a:rPr lang="de-AT" sz="800" dirty="0"/>
              <a:t>":{  </a:t>
            </a:r>
          </a:p>
          <a:p>
            <a:r>
              <a:rPr lang="de-AT" sz="800" dirty="0"/>
              <a:t>         "</a:t>
            </a:r>
            <a:r>
              <a:rPr lang="de-AT" sz="800" dirty="0">
                <a:solidFill>
                  <a:srgbClr val="FF0000"/>
                </a:solidFill>
              </a:rPr>
              <a:t>x-functions-key</a:t>
            </a:r>
            <a:r>
              <a:rPr lang="de-AT" sz="800" dirty="0"/>
              <a:t>":"zV6jby5icU3PaAx0...JgbOYef12Cqh3qD3zrvC/Q=="</a:t>
            </a:r>
          </a:p>
          <a:p>
            <a:r>
              <a:rPr lang="de-AT" sz="800" dirty="0"/>
              <a:t>      },</a:t>
            </a:r>
          </a:p>
          <a:p>
            <a:r>
              <a:rPr lang="de-AT" sz="800" dirty="0"/>
              <a:t>      "</a:t>
            </a:r>
            <a:r>
              <a:rPr lang="de-AT" sz="800" dirty="0" err="1"/>
              <a:t>method</a:t>
            </a:r>
            <a:r>
              <a:rPr lang="de-AT" sz="800" dirty="0"/>
              <a:t>":"POST"</a:t>
            </a:r>
          </a:p>
          <a:p>
            <a:r>
              <a:rPr lang="de-AT" sz="800" dirty="0"/>
              <a:t>   },</a:t>
            </a:r>
          </a:p>
          <a:p>
            <a:r>
              <a:rPr lang="de-AT" sz="800" dirty="0"/>
              <a:t>   "</a:t>
            </a:r>
            <a:r>
              <a:rPr lang="de-AT" sz="800" dirty="0" err="1"/>
              <a:t>runAfter</a:t>
            </a:r>
            <a:r>
              <a:rPr lang="de-AT" sz="800" dirty="0"/>
              <a:t>":{  </a:t>
            </a:r>
          </a:p>
          <a:p>
            <a:r>
              <a:rPr lang="de-AT" sz="800" dirty="0"/>
              <a:t>      "</a:t>
            </a:r>
            <a:r>
              <a:rPr lang="de-AT" sz="800" dirty="0" err="1"/>
              <a:t>Parse_TicTacToe_Board</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Function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704600655"/>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Parse_Winner_Information</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err="1"/>
              <a:t>body</a:t>
            </a:r>
            <a:r>
              <a:rPr lang="de-AT" sz="800" dirty="0"/>
              <a:t>('</a:t>
            </a:r>
            <a:r>
              <a:rPr lang="de-AT" sz="800" dirty="0" err="1"/>
              <a:t>Call_TicTacToe_Service</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a:t>
            </a:r>
            <a:r>
              <a:rPr lang="de-AT" sz="800" dirty="0" err="1"/>
              <a:t>winner</a:t>
            </a:r>
            <a:r>
              <a:rPr lang="de-AT" sz="800" dirty="0"/>
              <a:t>":{  </a:t>
            </a:r>
          </a:p>
          <a:p>
            <a:r>
              <a:rPr lang="de-AT" sz="800" dirty="0"/>
              <a:t>               "type":"</a:t>
            </a:r>
            <a:r>
              <a:rPr lang="de-AT" sz="800" dirty="0" err="1"/>
              <a:t>string</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r>
              <a:rPr lang="de-AT" sz="800" dirty="0"/>
              <a:t>      "</a:t>
            </a:r>
            <a:r>
              <a:rPr lang="de-AT" sz="800" dirty="0" err="1"/>
              <a:t>Call_TicTacToe_Service</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059864822"/>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Check_if_we_have_a_winner</a:t>
            </a:r>
            <a:r>
              <a:rPr lang="de-AT" sz="800" dirty="0"/>
              <a:t>":{  </a:t>
            </a:r>
          </a:p>
          <a:p>
            <a:r>
              <a:rPr lang="de-AT" sz="800" dirty="0"/>
              <a:t>   "</a:t>
            </a:r>
            <a:r>
              <a:rPr lang="de-AT" sz="800" dirty="0" err="1"/>
              <a:t>actions</a:t>
            </a:r>
            <a:r>
              <a:rPr lang="de-AT" sz="800" dirty="0"/>
              <a:t>":{  </a:t>
            </a:r>
          </a:p>
          <a:p>
            <a:r>
              <a:rPr lang="de-AT" sz="800" dirty="0"/>
              <a:t>      "</a:t>
            </a:r>
            <a:r>
              <a:rPr lang="de-AT" sz="800" dirty="0" err="1">
                <a:solidFill>
                  <a:srgbClr val="FF0000"/>
                </a:solidFill>
              </a:rPr>
              <a:t>Send_notification_to_Slack_channel</a:t>
            </a:r>
            <a:r>
              <a:rPr lang="de-AT" sz="800" dirty="0"/>
              <a:t>":{  </a:t>
            </a:r>
          </a:p>
          <a:p>
            <a:r>
              <a:rPr lang="de-AT" sz="800" dirty="0"/>
              <a:t>         "</a:t>
            </a:r>
            <a:r>
              <a:rPr lang="de-AT" sz="800" dirty="0" err="1"/>
              <a:t>inputs</a:t>
            </a:r>
            <a:r>
              <a:rPr lang="de-AT" sz="800" dirty="0"/>
              <a:t>":{  </a:t>
            </a:r>
          </a:p>
          <a:p>
            <a:r>
              <a:rPr lang="de-AT" sz="800" dirty="0"/>
              <a:t>            "host":{  </a:t>
            </a:r>
          </a:p>
          <a:p>
            <a:r>
              <a:rPr lang="de-AT" sz="800" dirty="0"/>
              <a:t>               "</a:t>
            </a:r>
            <a:r>
              <a:rPr lang="de-AT" sz="800" dirty="0" err="1"/>
              <a:t>connection</a:t>
            </a:r>
            <a:r>
              <a:rPr lang="de-AT" sz="800" dirty="0"/>
              <a:t>":{  </a:t>
            </a:r>
          </a:p>
          <a:p>
            <a:r>
              <a:rPr lang="de-AT" sz="800" dirty="0"/>
              <a:t>                  "</a:t>
            </a:r>
            <a:r>
              <a:rPr lang="de-AT" sz="800" dirty="0" err="1"/>
              <a:t>name</a:t>
            </a:r>
            <a:r>
              <a:rPr lang="de-AT" sz="800" dirty="0"/>
              <a:t>":"@</a:t>
            </a:r>
            <a:r>
              <a:rPr lang="de-AT" sz="800" dirty="0" err="1"/>
              <a:t>parameters</a:t>
            </a:r>
            <a:r>
              <a:rPr lang="de-AT" sz="800" dirty="0"/>
              <a:t>('$</a:t>
            </a:r>
            <a:r>
              <a:rPr lang="de-AT" sz="800" dirty="0" err="1"/>
              <a:t>connections</a:t>
            </a:r>
            <a:r>
              <a:rPr lang="de-AT" sz="800" dirty="0"/>
              <a:t>')['</a:t>
            </a:r>
            <a:r>
              <a:rPr lang="de-AT" sz="800" dirty="0" err="1"/>
              <a:t>slack</a:t>
            </a:r>
            <a:r>
              <a:rPr lang="de-AT" sz="800" dirty="0"/>
              <a:t>']['</a:t>
            </a:r>
            <a:r>
              <a:rPr lang="de-AT" sz="800" dirty="0" err="1"/>
              <a:t>connectionId</a:t>
            </a:r>
            <a:r>
              <a:rPr lang="de-AT" sz="800" dirty="0"/>
              <a:t>']"</a:t>
            </a:r>
          </a:p>
          <a:p>
            <a:r>
              <a:rPr lang="de-AT" sz="800" dirty="0"/>
              <a:t>               }</a:t>
            </a:r>
          </a:p>
          <a:p>
            <a:r>
              <a:rPr lang="de-AT" sz="800" dirty="0"/>
              <a:t>            },</a:t>
            </a:r>
          </a:p>
          <a:p>
            <a:r>
              <a:rPr lang="de-AT" sz="800" dirty="0"/>
              <a:t>            "</a:t>
            </a:r>
            <a:r>
              <a:rPr lang="de-AT" sz="800" dirty="0" err="1"/>
              <a:t>method</a:t>
            </a:r>
            <a:r>
              <a:rPr lang="de-AT" sz="800" dirty="0"/>
              <a:t>":"</a:t>
            </a:r>
            <a:r>
              <a:rPr lang="de-AT" sz="800" dirty="0" err="1"/>
              <a:t>post</a:t>
            </a:r>
            <a:r>
              <a:rPr lang="de-AT" sz="800" dirty="0"/>
              <a:t>",</a:t>
            </a:r>
          </a:p>
          <a:p>
            <a:r>
              <a:rPr lang="de-AT" sz="800" dirty="0"/>
              <a:t>            "</a:t>
            </a:r>
            <a:r>
              <a:rPr lang="de-AT" sz="800" dirty="0" err="1"/>
              <a:t>path</a:t>
            </a:r>
            <a:r>
              <a:rPr lang="de-AT" sz="800" dirty="0"/>
              <a:t>":"/</a:t>
            </a:r>
            <a:r>
              <a:rPr lang="de-AT" sz="800" dirty="0" err="1"/>
              <a:t>chat.postMessage</a:t>
            </a:r>
            <a:r>
              <a:rPr lang="de-AT" sz="800" dirty="0"/>
              <a:t>",</a:t>
            </a:r>
          </a:p>
          <a:p>
            <a:r>
              <a:rPr lang="de-AT" sz="800" dirty="0"/>
              <a:t>            "</a:t>
            </a:r>
            <a:r>
              <a:rPr lang="de-AT" sz="800" dirty="0" err="1"/>
              <a:t>queries</a:t>
            </a:r>
            <a:r>
              <a:rPr lang="de-AT" sz="800" dirty="0"/>
              <a:t>":{  </a:t>
            </a:r>
          </a:p>
          <a:p>
            <a:r>
              <a:rPr lang="de-AT" sz="800" dirty="0"/>
              <a:t>               "channel":"C02FJAB8J",</a:t>
            </a:r>
          </a:p>
          <a:p>
            <a:r>
              <a:rPr lang="de-AT" sz="800" dirty="0"/>
              <a:t>               "</a:t>
            </a:r>
            <a:r>
              <a:rPr lang="de-AT" sz="800" dirty="0" err="1"/>
              <a:t>text</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a:t>
            </a:r>
            <a:r>
              <a:rPr lang="de-AT" sz="800" dirty="0" err="1"/>
              <a:t>is</a:t>
            </a:r>
            <a:r>
              <a:rPr lang="de-AT" sz="800" dirty="0"/>
              <a:t> </a:t>
            </a:r>
            <a:r>
              <a:rPr lang="de-AT" sz="800" dirty="0" err="1"/>
              <a:t>the</a:t>
            </a:r>
            <a:r>
              <a:rPr lang="de-AT" sz="800" dirty="0"/>
              <a:t> </a:t>
            </a:r>
            <a:r>
              <a:rPr lang="de-AT" sz="800" dirty="0" err="1"/>
              <a:t>winner</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ApiConnection</a:t>
            </a:r>
            <a:r>
              <a:rPr lang="de-AT" sz="800" dirty="0"/>
              <a:t>"</a:t>
            </a:r>
          </a:p>
          <a:p>
            <a:r>
              <a:rPr lang="de-AT" sz="800" dirty="0"/>
              <a:t>      }</a:t>
            </a:r>
          </a:p>
          <a:p>
            <a:r>
              <a:rPr lang="de-AT" sz="800" dirty="0"/>
              <a:t>   },</a:t>
            </a:r>
          </a:p>
          <a:p>
            <a:r>
              <a:rPr lang="de-AT" sz="800" dirty="0"/>
              <a:t>   "</a:t>
            </a:r>
            <a:r>
              <a:rPr lang="de-AT" sz="800" dirty="0" err="1"/>
              <a:t>expression</a:t>
            </a:r>
            <a:r>
              <a:rPr lang="de-AT" sz="800" dirty="0"/>
              <a:t>":"@not(</a:t>
            </a:r>
            <a:r>
              <a:rPr lang="de-AT" sz="800" dirty="0" err="1"/>
              <a:t>equals</a:t>
            </a:r>
            <a:r>
              <a:rPr lang="de-AT" sz="800" dirty="0"/>
              <a:t>(</a:t>
            </a:r>
            <a:r>
              <a:rPr lang="de-AT" sz="800" dirty="0" err="1"/>
              <a:t>coalesce</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'NOWINNER'), 'NOWINNER'))",</a:t>
            </a:r>
          </a:p>
          <a:p>
            <a:r>
              <a:rPr lang="de-AT" sz="800" dirty="0"/>
              <a:t>   "</a:t>
            </a:r>
            <a:r>
              <a:rPr lang="de-AT" sz="800" dirty="0" err="1"/>
              <a:t>runAfter</a:t>
            </a:r>
            <a:r>
              <a:rPr lang="de-AT" sz="800" dirty="0"/>
              <a:t>":{  </a:t>
            </a:r>
          </a:p>
          <a:p>
            <a:r>
              <a:rPr lang="de-AT" sz="800" dirty="0"/>
              <a:t>      "</a:t>
            </a:r>
            <a:r>
              <a:rPr lang="de-AT" sz="800" dirty="0" err="1"/>
              <a:t>Parse_Winner_Information</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If</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59743447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What</a:t>
            </a:r>
            <a:r>
              <a:rPr lang="de-AT" dirty="0"/>
              <a:t> Else?</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3862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EAF02D-D809-406B-AE6F-13FF902A530E}"/>
              </a:ext>
            </a:extLst>
          </p:cNvPr>
          <p:cNvSpPr>
            <a:spLocks noGrp="1"/>
          </p:cNvSpPr>
          <p:nvPr>
            <p:ph type="title"/>
          </p:nvPr>
        </p:nvSpPr>
        <p:spPr/>
        <p:txBody>
          <a:bodyPr/>
          <a:lstStyle/>
          <a:p>
            <a:r>
              <a:rPr lang="de-AT" dirty="0"/>
              <a:t>Durable </a:t>
            </a:r>
            <a:r>
              <a:rPr lang="de-AT" dirty="0" err="1"/>
              <a:t>Functions</a:t>
            </a:r>
            <a:r>
              <a:rPr lang="de-AT" dirty="0"/>
              <a:t> (Preview)</a:t>
            </a:r>
          </a:p>
        </p:txBody>
      </p:sp>
      <p:sp>
        <p:nvSpPr>
          <p:cNvPr id="7" name="Text Placeholder 6">
            <a:extLst>
              <a:ext uri="{FF2B5EF4-FFF2-40B4-BE49-F238E27FC236}">
                <a16:creationId xmlns:a16="http://schemas.microsoft.com/office/drawing/2014/main" id="{045CAD61-DDE2-4216-964C-0C1434E5120F}"/>
              </a:ext>
            </a:extLst>
          </p:cNvPr>
          <p:cNvSpPr>
            <a:spLocks noGrp="1"/>
          </p:cNvSpPr>
          <p:nvPr>
            <p:ph type="body" sz="quarter" idx="23"/>
          </p:nvPr>
        </p:nvSpPr>
        <p:spPr>
          <a:xfrm>
            <a:off x="611560" y="4778821"/>
            <a:ext cx="8280921" cy="364679"/>
          </a:xfrm>
        </p:spPr>
        <p:txBody>
          <a:bodyPr/>
          <a:lstStyle/>
          <a:p>
            <a:r>
              <a:rPr lang="de-AT" dirty="0">
                <a:hlinkClick r:id="rId2"/>
              </a:rPr>
              <a:t>https://docs.microsoft.com/en-us/azure/azure-functions/durable-functions-overview</a:t>
            </a:r>
            <a:r>
              <a:rPr lang="de-AT" dirty="0"/>
              <a:t> </a:t>
            </a:r>
          </a:p>
        </p:txBody>
      </p:sp>
      <p:pic>
        <p:nvPicPr>
          <p:cNvPr id="1026" name="Picture 2" descr="Function chaining diagram">
            <a:extLst>
              <a:ext uri="{FF2B5EF4-FFF2-40B4-BE49-F238E27FC236}">
                <a16:creationId xmlns:a16="http://schemas.microsoft.com/office/drawing/2014/main" id="{449EBC73-AD81-45AF-8ACD-2D2B10DCC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68952"/>
            <a:ext cx="4752527" cy="8468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an interaction diagram">
            <a:extLst>
              <a:ext uri="{FF2B5EF4-FFF2-40B4-BE49-F238E27FC236}">
                <a16:creationId xmlns:a16="http://schemas.microsoft.com/office/drawing/2014/main" id="{A9FCE2EE-FBCC-4997-B515-80B479365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56" y="2666067"/>
            <a:ext cx="3801219" cy="1597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D24426-6AD3-4D8B-95F6-09837DBBE0C3}"/>
              </a:ext>
            </a:extLst>
          </p:cNvPr>
          <p:cNvSpPr txBox="1"/>
          <p:nvPr/>
        </p:nvSpPr>
        <p:spPr>
          <a:xfrm>
            <a:off x="5724128" y="1491630"/>
            <a:ext cx="2023311" cy="369332"/>
          </a:xfrm>
          <a:prstGeom prst="rect">
            <a:avLst/>
          </a:prstGeom>
          <a:noFill/>
        </p:spPr>
        <p:txBody>
          <a:bodyPr wrap="none" rtlCol="0">
            <a:spAutoFit/>
          </a:bodyPr>
          <a:lstStyle/>
          <a:p>
            <a:r>
              <a:rPr lang="de-AT" dirty="0" err="1"/>
              <a:t>Function</a:t>
            </a:r>
            <a:r>
              <a:rPr lang="de-AT" dirty="0"/>
              <a:t> </a:t>
            </a:r>
            <a:r>
              <a:rPr lang="de-AT" dirty="0" err="1"/>
              <a:t>Chaining</a:t>
            </a:r>
            <a:endParaRPr lang="de-AT" dirty="0"/>
          </a:p>
        </p:txBody>
      </p:sp>
      <p:sp>
        <p:nvSpPr>
          <p:cNvPr id="12" name="TextBox 11">
            <a:extLst>
              <a:ext uri="{FF2B5EF4-FFF2-40B4-BE49-F238E27FC236}">
                <a16:creationId xmlns:a16="http://schemas.microsoft.com/office/drawing/2014/main" id="{B9154B20-47A7-480B-A6E9-C01B11C970BC}"/>
              </a:ext>
            </a:extLst>
          </p:cNvPr>
          <p:cNvSpPr txBox="1"/>
          <p:nvPr/>
        </p:nvSpPr>
        <p:spPr>
          <a:xfrm>
            <a:off x="1259632" y="4083918"/>
            <a:ext cx="2077620" cy="369332"/>
          </a:xfrm>
          <a:prstGeom prst="rect">
            <a:avLst/>
          </a:prstGeom>
          <a:noFill/>
        </p:spPr>
        <p:txBody>
          <a:bodyPr wrap="none" rtlCol="0">
            <a:spAutoFit/>
          </a:bodyPr>
          <a:lstStyle/>
          <a:p>
            <a:r>
              <a:rPr lang="de-AT" dirty="0"/>
              <a:t>Human Interaction</a:t>
            </a:r>
          </a:p>
        </p:txBody>
      </p:sp>
    </p:spTree>
    <p:extLst>
      <p:ext uri="{BB962C8B-B14F-4D97-AF65-F5344CB8AC3E}">
        <p14:creationId xmlns:p14="http://schemas.microsoft.com/office/powerpoint/2010/main" val="1344985167"/>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170496411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3121079205"/>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a:t>Strom kommt aus der Steckdose und IT aus der Cloud</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Microservices?</a:t>
            </a:r>
          </a:p>
        </p:txBody>
      </p:sp>
      <p:sp>
        <p:nvSpPr>
          <p:cNvPr id="5" name="Content Placeholder 4"/>
          <p:cNvSpPr>
            <a:spLocks noGrp="1"/>
          </p:cNvSpPr>
          <p:nvPr>
            <p:ph sz="quarter" idx="12"/>
          </p:nvPr>
        </p:nvSpPr>
        <p:spPr/>
        <p:txBody>
          <a:bodyPr/>
          <a:lstStyle/>
          <a:p>
            <a:r>
              <a:rPr lang="en-US" dirty="0"/>
              <a:t>Small, autonomous services working together</a:t>
            </a:r>
          </a:p>
          <a:p>
            <a:pPr lvl="1"/>
            <a:r>
              <a:rPr lang="en-US" dirty="0">
                <a:hlinkClick r:id="rId2" tooltip="Wikipedia"/>
              </a:rPr>
              <a:t>Single responsibility principle</a:t>
            </a:r>
            <a:r>
              <a:rPr lang="en-US" dirty="0"/>
              <a:t> applied to </a:t>
            </a:r>
            <a:r>
              <a:rPr lang="en-US" dirty="0">
                <a:hlinkClick r:id="rId3" tooltip="Wikipedia"/>
              </a:rPr>
              <a:t>SOA</a:t>
            </a:r>
            <a:endParaRPr lang="en-US" dirty="0"/>
          </a:p>
          <a:p>
            <a:pPr lvl="1"/>
            <a:r>
              <a:rPr lang="en-US" dirty="0"/>
              <a:t>See also concept of </a:t>
            </a:r>
            <a:r>
              <a:rPr lang="en-US" dirty="0">
                <a:hlinkClick r:id="rId4"/>
              </a:rPr>
              <a:t>Bounded Context</a:t>
            </a:r>
            <a:endParaRPr lang="en-US" dirty="0"/>
          </a:p>
          <a:p>
            <a:pPr>
              <a:spcBef>
                <a:spcPts val="600"/>
              </a:spcBef>
            </a:pPr>
            <a:r>
              <a:rPr lang="en-US" dirty="0"/>
              <a:t>Best used with </a:t>
            </a:r>
            <a:r>
              <a:rPr lang="en-US" dirty="0">
                <a:hlinkClick r:id="rId5"/>
              </a:rPr>
              <a:t>DevOps</a:t>
            </a:r>
            <a:r>
              <a:rPr lang="en-US" dirty="0"/>
              <a:t> and continuous deployment</a:t>
            </a:r>
          </a:p>
          <a:p>
            <a:pPr lvl="1"/>
            <a:r>
              <a:rPr lang="en-US" dirty="0"/>
              <a:t>Enhance cohesion, decrease coupling, enable incremental evolvement</a:t>
            </a:r>
          </a:p>
          <a:p>
            <a:pPr>
              <a:spcBef>
                <a:spcPts val="600"/>
              </a:spcBef>
            </a:pPr>
            <a:r>
              <a:rPr lang="en-US" dirty="0"/>
              <a:t>How small are Microservices?</a:t>
            </a:r>
          </a:p>
          <a:p>
            <a:pPr lvl="1"/>
            <a:r>
              <a:rPr lang="en-US" dirty="0"/>
              <a:t>It depends (e.g. team structure, DevOps maturity, etc.)</a:t>
            </a:r>
          </a:p>
          <a:p>
            <a:pPr lvl="1"/>
            <a:r>
              <a:rPr lang="en-US" dirty="0"/>
              <a:t>“… one agile team can build and run it”, “… can be rebuilt by a small team in two weeks”</a:t>
            </a:r>
          </a:p>
          <a:p>
            <a:pPr lvl="1"/>
            <a:r>
              <a:rPr lang="en-US" dirty="0"/>
              <a:t>Find an individual balance</a:t>
            </a:r>
          </a:p>
          <a:p>
            <a:pPr>
              <a:spcBef>
                <a:spcPts val="600"/>
              </a:spcBef>
            </a:pPr>
            <a:r>
              <a:rPr lang="en-US" dirty="0"/>
              <a:t>Autonomous = deploy changes without affecting others</a:t>
            </a:r>
          </a:p>
          <a:p>
            <a:pPr lvl="1"/>
            <a:r>
              <a:rPr lang="en-US" dirty="0"/>
              <a:t>Technology- and platform-agnostic APIs</a:t>
            </a:r>
          </a:p>
        </p:txBody>
      </p:sp>
      <p:sp>
        <p:nvSpPr>
          <p:cNvPr id="6" name="Text Placeholder 5"/>
          <p:cNvSpPr>
            <a:spLocks noGrp="1"/>
          </p:cNvSpPr>
          <p:nvPr>
            <p:ph type="body" sz="quarter" idx="23"/>
          </p:nvPr>
        </p:nvSpPr>
        <p:spPr/>
        <p:txBody>
          <a:bodyPr/>
          <a:lstStyle/>
          <a:p>
            <a:r>
              <a:rPr lang="en-US" dirty="0"/>
              <a:t>See also </a:t>
            </a:r>
            <a:r>
              <a:rPr lang="en-US" dirty="0">
                <a:hlinkClick r:id="rId6"/>
              </a:rPr>
              <a:t>https://en.wikipedia.org/wiki/Microservices</a:t>
            </a:r>
            <a:endParaRPr lang="en-US" dirty="0"/>
          </a:p>
        </p:txBody>
      </p:sp>
    </p:spTree>
    <p:extLst>
      <p:ext uri="{BB962C8B-B14F-4D97-AF65-F5344CB8AC3E}">
        <p14:creationId xmlns:p14="http://schemas.microsoft.com/office/powerpoint/2010/main" val="174122946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E04C0-A71B-4056-B642-7567AB9D641D}"/>
              </a:ext>
            </a:extLst>
          </p:cNvPr>
          <p:cNvSpPr>
            <a:spLocks noGrp="1"/>
          </p:cNvSpPr>
          <p:nvPr>
            <p:ph type="title"/>
          </p:nvPr>
        </p:nvSpPr>
        <p:spPr/>
        <p:txBody>
          <a:bodyPr/>
          <a:lstStyle/>
          <a:p>
            <a:r>
              <a:rPr lang="de-AT" dirty="0"/>
              <a:t>Microservices</a:t>
            </a:r>
          </a:p>
        </p:txBody>
      </p:sp>
      <p:sp>
        <p:nvSpPr>
          <p:cNvPr id="5" name="Text Placeholder 4">
            <a:extLst>
              <a:ext uri="{FF2B5EF4-FFF2-40B4-BE49-F238E27FC236}">
                <a16:creationId xmlns:a16="http://schemas.microsoft.com/office/drawing/2014/main" id="{61A7A6A6-8C13-4FD0-9595-8AE405AFA126}"/>
              </a:ext>
            </a:extLst>
          </p:cNvPr>
          <p:cNvSpPr>
            <a:spLocks noGrp="1"/>
          </p:cNvSpPr>
          <p:nvPr>
            <p:ph type="body" sz="quarter" idx="23"/>
          </p:nvPr>
        </p:nvSpPr>
        <p:spPr/>
        <p:txBody>
          <a:bodyPr/>
          <a:lstStyle/>
          <a:p>
            <a:r>
              <a:rPr lang="en-US" dirty="0"/>
              <a:t>Source: </a:t>
            </a:r>
            <a:r>
              <a:rPr lang="en-US" dirty="0">
                <a:hlinkClick r:id="rId2"/>
              </a:rPr>
              <a:t>http://martinfowler.com/bliki/BoundedContext.html</a:t>
            </a:r>
            <a:endParaRPr lang="en-US" dirty="0"/>
          </a:p>
        </p:txBody>
      </p:sp>
      <p:pic>
        <p:nvPicPr>
          <p:cNvPr id="3" name="Picture 2" descr="http://martinfowler.com/bliki/images/boundedContext/sketch.png">
            <a:extLst>
              <a:ext uri="{FF2B5EF4-FFF2-40B4-BE49-F238E27FC236}">
                <a16:creationId xmlns:a16="http://schemas.microsoft.com/office/drawing/2014/main" id="{EB4D1AE3-5D41-4577-9E7B-9E14AE083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75606"/>
            <a:ext cx="5327650" cy="32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8950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0BC57-7112-4955-ABAF-AF729694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77" y="15260"/>
            <a:ext cx="5860846" cy="5128240"/>
          </a:xfrm>
          <a:prstGeom prst="rect">
            <a:avLst/>
          </a:prstGeom>
        </p:spPr>
      </p:pic>
      <p:sp>
        <p:nvSpPr>
          <p:cNvPr id="3" name="Text Placeholder 2">
            <a:extLst>
              <a:ext uri="{FF2B5EF4-FFF2-40B4-BE49-F238E27FC236}">
                <a16:creationId xmlns:a16="http://schemas.microsoft.com/office/drawing/2014/main" id="{E97ED439-B708-4C59-9E76-A33C5114764A}"/>
              </a:ext>
            </a:extLst>
          </p:cNvPr>
          <p:cNvSpPr>
            <a:spLocks noGrp="1"/>
          </p:cNvSpPr>
          <p:nvPr>
            <p:ph type="body" sz="quarter" idx="23"/>
          </p:nvPr>
        </p:nvSpPr>
        <p:spPr>
          <a:xfrm>
            <a:off x="1763688" y="4778821"/>
            <a:ext cx="7128793" cy="364679"/>
          </a:xfrm>
        </p:spPr>
        <p:txBody>
          <a:bodyPr/>
          <a:lstStyle/>
          <a:p>
            <a:r>
              <a:rPr lang="de-AT" dirty="0"/>
              <a:t>Image Source: </a:t>
            </a:r>
            <a:r>
              <a:rPr lang="de-AT" dirty="0">
                <a:hlinkClick r:id="rId3"/>
              </a:rPr>
              <a:t>https://flic.kr/p/4JGGFW</a:t>
            </a:r>
            <a:r>
              <a:rPr lang="de-AT" dirty="0"/>
              <a:t> </a:t>
            </a:r>
          </a:p>
        </p:txBody>
      </p:sp>
      <p:sp>
        <p:nvSpPr>
          <p:cNvPr id="2" name="Title 1">
            <a:extLst>
              <a:ext uri="{FF2B5EF4-FFF2-40B4-BE49-F238E27FC236}">
                <a16:creationId xmlns:a16="http://schemas.microsoft.com/office/drawing/2014/main" id="{529FA597-82F2-4398-9D10-692CDBA4C4F9}"/>
              </a:ext>
            </a:extLst>
          </p:cNvPr>
          <p:cNvSpPr>
            <a:spLocks noGrp="1"/>
          </p:cNvSpPr>
          <p:nvPr>
            <p:ph type="title"/>
          </p:nvPr>
        </p:nvSpPr>
        <p:spPr>
          <a:xfrm>
            <a:off x="4125853" y="4155926"/>
            <a:ext cx="3312368" cy="681980"/>
          </a:xfrm>
        </p:spPr>
        <p:txBody>
          <a:bodyPr/>
          <a:lstStyle/>
          <a:p>
            <a:pPr algn="r"/>
            <a:r>
              <a:rPr lang="de-AT" dirty="0" err="1"/>
              <a:t>Autonomous</a:t>
            </a:r>
            <a:br>
              <a:rPr lang="de-AT" dirty="0"/>
            </a:br>
            <a:r>
              <a:rPr lang="de-AT" dirty="0"/>
              <a:t>Teams</a:t>
            </a:r>
          </a:p>
        </p:txBody>
      </p:sp>
    </p:spTree>
    <p:extLst>
      <p:ext uri="{BB962C8B-B14F-4D97-AF65-F5344CB8AC3E}">
        <p14:creationId xmlns:p14="http://schemas.microsoft.com/office/powerpoint/2010/main" val="403213963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D5F3C-6E85-4195-9E51-17B34A20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8" name="Text Placeholder 7">
            <a:extLst>
              <a:ext uri="{FF2B5EF4-FFF2-40B4-BE49-F238E27FC236}">
                <a16:creationId xmlns:a16="http://schemas.microsoft.com/office/drawing/2014/main" id="{CFB71812-4EB5-4FDB-8387-A6834196F399}"/>
              </a:ext>
            </a:extLst>
          </p:cNvPr>
          <p:cNvSpPr>
            <a:spLocks noGrp="1"/>
          </p:cNvSpPr>
          <p:nvPr>
            <p:ph type="body" sz="quarter" idx="23"/>
          </p:nvPr>
        </p:nvSpPr>
        <p:spPr/>
        <p:txBody>
          <a:bodyPr/>
          <a:lstStyle/>
          <a:p>
            <a:r>
              <a:rPr lang="de-AT" dirty="0"/>
              <a:t>Image Source: </a:t>
            </a:r>
            <a:r>
              <a:rPr lang="de-AT" dirty="0">
                <a:hlinkClick r:id="rId3"/>
              </a:rPr>
              <a:t>https://flic.kr/p/5VB88j</a:t>
            </a:r>
            <a:r>
              <a:rPr lang="de-AT" dirty="0"/>
              <a:t> </a:t>
            </a:r>
          </a:p>
        </p:txBody>
      </p:sp>
    </p:spTree>
    <p:extLst>
      <p:ext uri="{BB962C8B-B14F-4D97-AF65-F5344CB8AC3E}">
        <p14:creationId xmlns:p14="http://schemas.microsoft.com/office/powerpoint/2010/main" val="151343825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B80469-1C7A-45C3-9716-1EE0E472C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00" y="0"/>
            <a:ext cx="6912000" cy="5143500"/>
          </a:xfrm>
          <a:prstGeom prst="rect">
            <a:avLst/>
          </a:prstGeom>
        </p:spPr>
      </p:pic>
      <p:sp>
        <p:nvSpPr>
          <p:cNvPr id="2" name="Text Placeholder 1">
            <a:extLst>
              <a:ext uri="{FF2B5EF4-FFF2-40B4-BE49-F238E27FC236}">
                <a16:creationId xmlns:a16="http://schemas.microsoft.com/office/drawing/2014/main" id="{CE17DB00-0DBA-4784-A109-1687D563F055}"/>
              </a:ext>
            </a:extLst>
          </p:cNvPr>
          <p:cNvSpPr>
            <a:spLocks noGrp="1"/>
          </p:cNvSpPr>
          <p:nvPr>
            <p:ph type="body" sz="quarter" idx="23"/>
          </p:nvPr>
        </p:nvSpPr>
        <p:spPr>
          <a:xfrm>
            <a:off x="1259632" y="4778821"/>
            <a:ext cx="7632849" cy="364679"/>
          </a:xfrm>
        </p:spPr>
        <p:txBody>
          <a:bodyPr/>
          <a:lstStyle/>
          <a:p>
            <a:r>
              <a:rPr lang="de-AT" dirty="0">
                <a:solidFill>
                  <a:schemeClr val="bg1"/>
                </a:solidFill>
              </a:rPr>
              <a:t>Image Source: </a:t>
            </a:r>
            <a:r>
              <a:rPr lang="de-AT" dirty="0">
                <a:solidFill>
                  <a:schemeClr val="bg1"/>
                </a:solidFill>
                <a:hlinkClick r:id="rId3"/>
              </a:rPr>
              <a:t>https://flic.kr/p/65RcDT</a:t>
            </a:r>
            <a:r>
              <a:rPr lang="de-AT" dirty="0">
                <a:solidFill>
                  <a:schemeClr val="bg1"/>
                </a:solidFill>
              </a:rPr>
              <a:t> </a:t>
            </a:r>
          </a:p>
        </p:txBody>
      </p:sp>
    </p:spTree>
    <p:extLst>
      <p:ext uri="{BB962C8B-B14F-4D97-AF65-F5344CB8AC3E}">
        <p14:creationId xmlns:p14="http://schemas.microsoft.com/office/powerpoint/2010/main" val="408213230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2"/>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D43D4A-F5F8-47F6-A4EC-521F433C91BF}">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www.w3.org/XML/1998/namespace"/>
    <ds:schemaRef ds:uri="http://purl.org/dc/elements/1.1/"/>
  </ds:schemaRefs>
</ds:datastoreItem>
</file>

<file path=customXml/itemProps2.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B978F6DD-25A2-48DB-A93B-386E9DA01E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1670</Words>
  <Application>Microsoft Office PowerPoint</Application>
  <PresentationFormat>On-screen Show (16:9)</PresentationFormat>
  <Paragraphs>283</Paragraphs>
  <Slides>30</Slides>
  <Notes>1</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ＭＳ Ｐゴシック</vt:lpstr>
      <vt:lpstr>Arial</vt:lpstr>
      <vt:lpstr>Calibri</vt:lpstr>
      <vt:lpstr>Consolas</vt:lpstr>
      <vt:lpstr>Segoe UI</vt:lpstr>
      <vt:lpstr>Segoe UI Light</vt:lpstr>
      <vt:lpstr>Segoe UI Semibold</vt:lpstr>
      <vt:lpstr>Segoe UI Semilight</vt:lpstr>
      <vt:lpstr>Wingdings</vt:lpstr>
      <vt:lpstr>Wingdings 3</vt:lpstr>
      <vt:lpstr>Larissa-Design</vt:lpstr>
      <vt:lpstr>2_5-30660_TR21_BO_CT_Template</vt:lpstr>
      <vt:lpstr>Serverless</vt:lpstr>
      <vt:lpstr>Why?</vt:lpstr>
      <vt:lpstr>PowerPoint Presentation</vt:lpstr>
      <vt:lpstr>What are Microservices?</vt:lpstr>
      <vt:lpstr>Microservices</vt:lpstr>
      <vt:lpstr>Autonomous Teams</vt:lpstr>
      <vt:lpstr>PowerPoint Presentation</vt:lpstr>
      <vt:lpstr>PowerPoint Presentation</vt:lpstr>
      <vt:lpstr>PowerPoint Presentation</vt:lpstr>
      <vt:lpstr>PowerPoint Presentation</vt:lpstr>
      <vt:lpstr>From IaaS to … Innovation with PaaS</vt:lpstr>
      <vt:lpstr>Why Not?</vt:lpstr>
      <vt:lpstr>Trust is Required</vt:lpstr>
      <vt:lpstr>Specific Needs</vt:lpstr>
      <vt:lpstr>Demo</vt:lpstr>
      <vt:lpstr>C# Function</vt:lpstr>
      <vt:lpstr>C# Function</vt:lpstr>
      <vt:lpstr>Node.js Function</vt:lpstr>
      <vt:lpstr>Node Function</vt:lpstr>
      <vt:lpstr>Logic App</vt:lpstr>
      <vt:lpstr>Logic App</vt:lpstr>
      <vt:lpstr>Logic App</vt:lpstr>
      <vt:lpstr>Logic App</vt:lpstr>
      <vt:lpstr>Logic App</vt:lpstr>
      <vt:lpstr>Logic App</vt:lpstr>
      <vt:lpstr>What Else?</vt:lpstr>
      <vt:lpstr>Durable Functions (Preview)</vt:lpstr>
      <vt:lpstr>Summary</vt:lpstr>
      <vt:lpstr>PowerPoint Presentation</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535</cp:revision>
  <dcterms:created xsi:type="dcterms:W3CDTF">2008-12-21T08:14:37Z</dcterms:created>
  <dcterms:modified xsi:type="dcterms:W3CDTF">2018-03-14T12:00:53Z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